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3f69c2a6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3f69c2a6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6c0604dc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6c0604dc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6c0604d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6c0604d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6628591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6628591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6628591c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6628591c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6628591c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6628591c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6c1f1bf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6c1f1bf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6c0604dc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6c0604dc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628591c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6628591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6c0604dc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6c0604dc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caa4c7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caa4c7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6c0604dc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6c0604dc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3f69c2a6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3f69c2a6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3f69c2a6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3f69c2a6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6c1f1bf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6c1f1bf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c1f1bf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6c1f1b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3f69c2a6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3f69c2a6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f69c2a6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f69c2a6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3f69c2a6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3f69c2a6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Relationship Id="rId4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gif"/><Relationship Id="rId4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Relationship Id="rId4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gif"/><Relationship Id="rId4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gif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s://www.researchgate.net/publication/326665499/figure/fig3/AS:653195516837889@1532745355875/Neighboring-type-in-cellular-automata-A-von-Neumann-configuration-B-Moor.p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hyperlink" Target="https://triplebyte.com/blog/how-fire-spreads-mathematical-models-and-simulato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4294967295" type="ctrTitle"/>
          </p:nvPr>
        </p:nvSpPr>
        <p:spPr>
          <a:xfrm>
            <a:off x="311700" y="313775"/>
            <a:ext cx="8417700" cy="1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88"/>
              <a:t>Cellular </a:t>
            </a:r>
            <a:r>
              <a:rPr lang="en" sz="2488"/>
              <a:t>Automata</a:t>
            </a:r>
            <a:r>
              <a:rPr lang="en" sz="3311"/>
              <a:t> </a:t>
            </a:r>
            <a:endParaRPr sz="33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Fire Spread Model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2072975"/>
            <a:ext cx="5998800" cy="18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Krunal Lukhi (201901449)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Dhwanil Shah (201901450)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and Simulation, CS302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775" y="74550"/>
            <a:ext cx="4720225" cy="49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249575" y="22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Varying Tree Density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500"/>
            <a:ext cx="4720924" cy="40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326" y="946500"/>
            <a:ext cx="4921526" cy="39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1382000" y="946500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density = 0.7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5808525" y="946500"/>
            <a:ext cx="20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Tree density = 0.8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381000"/>
            <a:ext cx="5715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/>
        </p:nvSpPr>
        <p:spPr>
          <a:xfrm>
            <a:off x="2763975" y="363675"/>
            <a:ext cx="29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density = 0.9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Varying Probability of Burning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17975"/>
            <a:ext cx="36766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25" y="1517975"/>
            <a:ext cx="36861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19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tree taking 2 time steps to burn completely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50" y="897275"/>
            <a:ext cx="4070350" cy="40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27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 Dependent Probability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325" y="851475"/>
            <a:ext cx="3987225" cy="39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1797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Wind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13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Varying Wind Direction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8400"/>
            <a:ext cx="4132701" cy="41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501" y="858400"/>
            <a:ext cx="4132701" cy="41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779325" y="852050"/>
            <a:ext cx="24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5008425" y="862450"/>
            <a:ext cx="25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17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Varying Wind Direction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9975"/>
            <a:ext cx="4091125" cy="40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997525" y="899975"/>
            <a:ext cx="21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925" y="899975"/>
            <a:ext cx="4091125" cy="40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5296150" y="899975"/>
            <a:ext cx="20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18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Varying Wind Level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0350"/>
            <a:ext cx="4080750" cy="40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550" y="910350"/>
            <a:ext cx="4080750" cy="40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872825" y="945575"/>
            <a:ext cx="22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wind</a:t>
            </a:r>
            <a:endParaRPr/>
          </a:p>
        </p:txBody>
      </p:sp>
      <p:sp>
        <p:nvSpPr>
          <p:cNvPr id="171" name="Google Shape;171;p30"/>
          <p:cNvSpPr txBox="1"/>
          <p:nvPr/>
        </p:nvSpPr>
        <p:spPr>
          <a:xfrm>
            <a:off x="5122725" y="95597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wind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19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Varying Wind Level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8800"/>
            <a:ext cx="4070350" cy="40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725" y="1461075"/>
            <a:ext cx="36766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976725" y="868800"/>
            <a:ext cx="21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wind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329350"/>
            <a:ext cx="8211000" cy="3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Our problem is to simulate the spread of fire from an initial landscape of empty ground, non-burning trees, and trees that are on fire.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Moreover, the area can suffer from lightning strikes, which may or may not start additional fires. 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 would </a:t>
            </a:r>
            <a:r>
              <a:rPr lang="en">
                <a:solidFill>
                  <a:schemeClr val="dk1"/>
                </a:solidFill>
              </a:rPr>
              <a:t>modify</a:t>
            </a:r>
            <a:r>
              <a:rPr lang="en">
                <a:solidFill>
                  <a:schemeClr val="dk1"/>
                </a:solidFill>
              </a:rPr>
              <a:t> our model to study the effect of wind direction and its speed.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20"/>
              <a:t>Problem Statement</a:t>
            </a:r>
            <a:endParaRPr b="1" sz="33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050" y="703125"/>
            <a:ext cx="6079900" cy="25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662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5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100" y="731963"/>
            <a:ext cx="704850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0" y="4596225"/>
            <a:ext cx="903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https://www.researchgate.net/publication/326665499/figure/fig3/AS:653195516837889@1532745355875/Neighboring-type-in-cellular-automata-A-von-Neumann-configuration-B-Moor.png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18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Absorbing Boundary Condition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946475"/>
            <a:ext cx="4149344" cy="40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262000" y="19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Reflective Boundary Condition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88" y="1017750"/>
            <a:ext cx="4114834" cy="406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16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Periodic Boundary Condition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38" y="1017725"/>
            <a:ext cx="4848225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63" y="1130538"/>
            <a:ext cx="3858937" cy="377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1652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Implementation Detail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4025"/>
            <a:ext cx="3726075" cy="15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4">
            <a:alphaModFix/>
          </a:blip>
          <a:srcRect b="0" l="0" r="25373" t="0"/>
          <a:stretch/>
        </p:blipFill>
        <p:spPr>
          <a:xfrm>
            <a:off x="4330600" y="446775"/>
            <a:ext cx="4293852" cy="3792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248500" y="4657750"/>
            <a:ext cx="84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https://triplebyte.com/blog/how-fire-spreads-mathematical-models-and-simulators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